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61" r:id="rId3"/>
    <p:sldId id="262" r:id="rId4"/>
    <p:sldId id="259" r:id="rId5"/>
    <p:sldId id="257" r:id="rId6"/>
    <p:sldId id="264" r:id="rId7"/>
    <p:sldId id="265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9D5326-8080-4A08-8785-BD16BE4955D6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F2A7841-FE3C-4D82-A23A-91AE525F28EC}">
      <dgm:prSet/>
      <dgm:spPr/>
      <dgm:t>
        <a:bodyPr/>
        <a:lstStyle/>
        <a:p>
          <a:r>
            <a:rPr lang="en-GB" dirty="0"/>
            <a:t>Obtaining complement of B from the XOR instead of buying another IC (7404) to give me the complement of B.</a:t>
          </a:r>
          <a:endParaRPr lang="en-US" dirty="0"/>
        </a:p>
      </dgm:t>
    </dgm:pt>
    <dgm:pt modelId="{23FC8FC6-2D36-48E7-9621-D334A0A4E4D5}" type="parTrans" cxnId="{A0C0B508-76BA-425B-A810-51DDB466B56A}">
      <dgm:prSet/>
      <dgm:spPr/>
      <dgm:t>
        <a:bodyPr/>
        <a:lstStyle/>
        <a:p>
          <a:endParaRPr lang="en-US"/>
        </a:p>
      </dgm:t>
    </dgm:pt>
    <dgm:pt modelId="{A4EE1B89-7E66-4636-997F-5AFDC08BCD8A}" type="sibTrans" cxnId="{A0C0B508-76BA-425B-A810-51DDB466B56A}">
      <dgm:prSet phldrT="1" phldr="0"/>
      <dgm:spPr/>
      <dgm:t>
        <a:bodyPr/>
        <a:lstStyle/>
        <a:p>
          <a:r>
            <a:rPr lang="en-US" dirty="0"/>
            <a:t>1</a:t>
          </a:r>
        </a:p>
      </dgm:t>
    </dgm:pt>
    <dgm:pt modelId="{D3AE22D7-E8E5-431B-BBBD-6E035F8290DD}">
      <dgm:prSet/>
      <dgm:spPr/>
      <dgm:t>
        <a:bodyPr/>
        <a:lstStyle/>
        <a:p>
          <a:r>
            <a:rPr lang="en-GB" dirty="0"/>
            <a:t>Obtaining Increment operation by using the input carry in the 4-bit binary adder, instead of using another integrated circuit to achieve this function.</a:t>
          </a:r>
          <a:endParaRPr lang="en-US" dirty="0"/>
        </a:p>
      </dgm:t>
    </dgm:pt>
    <dgm:pt modelId="{B4E4669A-2E7F-4070-80DB-D6EA7A614E23}" type="parTrans" cxnId="{987D8F5E-3D0A-4BA3-8927-6F0D9F31553F}">
      <dgm:prSet/>
      <dgm:spPr/>
      <dgm:t>
        <a:bodyPr/>
        <a:lstStyle/>
        <a:p>
          <a:endParaRPr lang="en-US"/>
        </a:p>
      </dgm:t>
    </dgm:pt>
    <dgm:pt modelId="{D3CE0356-709F-4FBE-9455-6456B9C6D098}" type="sibTrans" cxnId="{987D8F5E-3D0A-4BA3-8927-6F0D9F31553F}">
      <dgm:prSet phldrT="2" phldr="0"/>
      <dgm:spPr/>
      <dgm:t>
        <a:bodyPr/>
        <a:lstStyle/>
        <a:p>
          <a:r>
            <a:rPr lang="en-US" dirty="0"/>
            <a:t>2</a:t>
          </a:r>
        </a:p>
      </dgm:t>
    </dgm:pt>
    <dgm:pt modelId="{FAD41FEF-49E8-44C7-8B66-D7916F7A45FD}" type="pres">
      <dgm:prSet presAssocID="{4F9D5326-8080-4A08-8785-BD16BE4955D6}" presName="Name0" presStyleCnt="0">
        <dgm:presLayoutVars>
          <dgm:animLvl val="lvl"/>
          <dgm:resizeHandles val="exact"/>
        </dgm:presLayoutVars>
      </dgm:prSet>
      <dgm:spPr/>
    </dgm:pt>
    <dgm:pt modelId="{F52AAFD9-3756-46D9-A013-3DA3685A5B36}" type="pres">
      <dgm:prSet presAssocID="{AF2A7841-FE3C-4D82-A23A-91AE525F28EC}" presName="compositeNode" presStyleCnt="0">
        <dgm:presLayoutVars>
          <dgm:bulletEnabled val="1"/>
        </dgm:presLayoutVars>
      </dgm:prSet>
      <dgm:spPr/>
    </dgm:pt>
    <dgm:pt modelId="{92A34D2E-88EE-4BA6-922E-9B27F612A18B}" type="pres">
      <dgm:prSet presAssocID="{AF2A7841-FE3C-4D82-A23A-91AE525F28EC}" presName="bgRect" presStyleLbl="bgAccFollowNode1" presStyleIdx="0" presStyleCnt="2"/>
      <dgm:spPr/>
    </dgm:pt>
    <dgm:pt modelId="{8AD6681A-BC50-4E27-AAAB-2F9B2EE5765C}" type="pres">
      <dgm:prSet presAssocID="{A4EE1B89-7E66-4636-997F-5AFDC08BCD8A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5CE5E939-6E2E-4EC7-BF4D-A60A9E4B7DC4}" type="pres">
      <dgm:prSet presAssocID="{AF2A7841-FE3C-4D82-A23A-91AE525F28EC}" presName="bottomLine" presStyleLbl="alignNode1" presStyleIdx="1" presStyleCnt="4">
        <dgm:presLayoutVars/>
      </dgm:prSet>
      <dgm:spPr/>
    </dgm:pt>
    <dgm:pt modelId="{698255BB-DE5E-46B4-9BB0-BDF603C521D1}" type="pres">
      <dgm:prSet presAssocID="{AF2A7841-FE3C-4D82-A23A-91AE525F28EC}" presName="nodeText" presStyleLbl="bgAccFollowNode1" presStyleIdx="0" presStyleCnt="2">
        <dgm:presLayoutVars>
          <dgm:bulletEnabled val="1"/>
        </dgm:presLayoutVars>
      </dgm:prSet>
      <dgm:spPr/>
    </dgm:pt>
    <dgm:pt modelId="{4F987500-6C55-44EE-A62D-EEA24C50A6AC}" type="pres">
      <dgm:prSet presAssocID="{A4EE1B89-7E66-4636-997F-5AFDC08BCD8A}" presName="sibTrans" presStyleCnt="0"/>
      <dgm:spPr/>
    </dgm:pt>
    <dgm:pt modelId="{FF386C1D-0E40-45B2-9965-4683965BBE77}" type="pres">
      <dgm:prSet presAssocID="{D3AE22D7-E8E5-431B-BBBD-6E035F8290DD}" presName="compositeNode" presStyleCnt="0">
        <dgm:presLayoutVars>
          <dgm:bulletEnabled val="1"/>
        </dgm:presLayoutVars>
      </dgm:prSet>
      <dgm:spPr/>
    </dgm:pt>
    <dgm:pt modelId="{0B09857B-1681-491E-BB67-C7B531828BEA}" type="pres">
      <dgm:prSet presAssocID="{D3AE22D7-E8E5-431B-BBBD-6E035F8290DD}" presName="bgRect" presStyleLbl="bgAccFollowNode1" presStyleIdx="1" presStyleCnt="2"/>
      <dgm:spPr/>
    </dgm:pt>
    <dgm:pt modelId="{1BCBD77F-48AB-4DA7-8018-18A86489DB77}" type="pres">
      <dgm:prSet presAssocID="{D3CE0356-709F-4FBE-9455-6456B9C6D098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1570FA0E-CD0A-47EA-9FCD-03C0E76169E1}" type="pres">
      <dgm:prSet presAssocID="{D3AE22D7-E8E5-431B-BBBD-6E035F8290DD}" presName="bottomLine" presStyleLbl="alignNode1" presStyleIdx="3" presStyleCnt="4">
        <dgm:presLayoutVars/>
      </dgm:prSet>
      <dgm:spPr/>
    </dgm:pt>
    <dgm:pt modelId="{FEB386A5-C121-46DB-9B88-456804C18CDE}" type="pres">
      <dgm:prSet presAssocID="{D3AE22D7-E8E5-431B-BBBD-6E035F8290DD}" presName="nodeText" presStyleLbl="bgAccFollowNode1" presStyleIdx="1" presStyleCnt="2">
        <dgm:presLayoutVars>
          <dgm:bulletEnabled val="1"/>
        </dgm:presLayoutVars>
      </dgm:prSet>
      <dgm:spPr/>
    </dgm:pt>
  </dgm:ptLst>
  <dgm:cxnLst>
    <dgm:cxn modelId="{A0C0B508-76BA-425B-A810-51DDB466B56A}" srcId="{4F9D5326-8080-4A08-8785-BD16BE4955D6}" destId="{AF2A7841-FE3C-4D82-A23A-91AE525F28EC}" srcOrd="0" destOrd="0" parTransId="{23FC8FC6-2D36-48E7-9621-D334A0A4E4D5}" sibTransId="{A4EE1B89-7E66-4636-997F-5AFDC08BCD8A}"/>
    <dgm:cxn modelId="{E9BA4A38-0954-48C3-A1AA-DC80D3F9B186}" type="presOf" srcId="{AF2A7841-FE3C-4D82-A23A-91AE525F28EC}" destId="{698255BB-DE5E-46B4-9BB0-BDF603C521D1}" srcOrd="1" destOrd="0" presId="urn:microsoft.com/office/officeart/2016/7/layout/BasicLinearProcessNumbered"/>
    <dgm:cxn modelId="{1A349240-5A38-429D-A6CE-7BEBA28A7078}" type="presOf" srcId="{D3CE0356-709F-4FBE-9455-6456B9C6D098}" destId="{1BCBD77F-48AB-4DA7-8018-18A86489DB77}" srcOrd="0" destOrd="0" presId="urn:microsoft.com/office/officeart/2016/7/layout/BasicLinearProcessNumbered"/>
    <dgm:cxn modelId="{987D8F5E-3D0A-4BA3-8927-6F0D9F31553F}" srcId="{4F9D5326-8080-4A08-8785-BD16BE4955D6}" destId="{D3AE22D7-E8E5-431B-BBBD-6E035F8290DD}" srcOrd="1" destOrd="0" parTransId="{B4E4669A-2E7F-4070-80DB-D6EA7A614E23}" sibTransId="{D3CE0356-709F-4FBE-9455-6456B9C6D098}"/>
    <dgm:cxn modelId="{2151F74D-38B9-4F95-AEAD-0C16F275BE5F}" type="presOf" srcId="{D3AE22D7-E8E5-431B-BBBD-6E035F8290DD}" destId="{FEB386A5-C121-46DB-9B88-456804C18CDE}" srcOrd="1" destOrd="0" presId="urn:microsoft.com/office/officeart/2016/7/layout/BasicLinearProcessNumbered"/>
    <dgm:cxn modelId="{13C00BA1-BEC2-41A1-A4B1-CE612B10A8EC}" type="presOf" srcId="{4F9D5326-8080-4A08-8785-BD16BE4955D6}" destId="{FAD41FEF-49E8-44C7-8B66-D7916F7A45FD}" srcOrd="0" destOrd="0" presId="urn:microsoft.com/office/officeart/2016/7/layout/BasicLinearProcessNumbered"/>
    <dgm:cxn modelId="{365DF1BD-77A4-43B5-BC87-8E927C656500}" type="presOf" srcId="{A4EE1B89-7E66-4636-997F-5AFDC08BCD8A}" destId="{8AD6681A-BC50-4E27-AAAB-2F9B2EE5765C}" srcOrd="0" destOrd="0" presId="urn:microsoft.com/office/officeart/2016/7/layout/BasicLinearProcessNumbered"/>
    <dgm:cxn modelId="{0B1293CB-BE86-4CAD-A3F1-E7858EBCCE5E}" type="presOf" srcId="{AF2A7841-FE3C-4D82-A23A-91AE525F28EC}" destId="{92A34D2E-88EE-4BA6-922E-9B27F612A18B}" srcOrd="0" destOrd="0" presId="urn:microsoft.com/office/officeart/2016/7/layout/BasicLinearProcessNumbered"/>
    <dgm:cxn modelId="{E06339DD-B86B-4614-9D54-9B0FF9096624}" type="presOf" srcId="{D3AE22D7-E8E5-431B-BBBD-6E035F8290DD}" destId="{0B09857B-1681-491E-BB67-C7B531828BEA}" srcOrd="0" destOrd="0" presId="urn:microsoft.com/office/officeart/2016/7/layout/BasicLinearProcessNumbered"/>
    <dgm:cxn modelId="{0EB8598A-F9EC-4F69-B31C-0A2741196F55}" type="presParOf" srcId="{FAD41FEF-49E8-44C7-8B66-D7916F7A45FD}" destId="{F52AAFD9-3756-46D9-A013-3DA3685A5B36}" srcOrd="0" destOrd="0" presId="urn:microsoft.com/office/officeart/2016/7/layout/BasicLinearProcessNumbered"/>
    <dgm:cxn modelId="{53DBE8B2-D582-4F2E-BBA4-FDB05C625E2D}" type="presParOf" srcId="{F52AAFD9-3756-46D9-A013-3DA3685A5B36}" destId="{92A34D2E-88EE-4BA6-922E-9B27F612A18B}" srcOrd="0" destOrd="0" presId="urn:microsoft.com/office/officeart/2016/7/layout/BasicLinearProcessNumbered"/>
    <dgm:cxn modelId="{281BBC32-BE42-45B0-BCE3-4AB889D85D80}" type="presParOf" srcId="{F52AAFD9-3756-46D9-A013-3DA3685A5B36}" destId="{8AD6681A-BC50-4E27-AAAB-2F9B2EE5765C}" srcOrd="1" destOrd="0" presId="urn:microsoft.com/office/officeart/2016/7/layout/BasicLinearProcessNumbered"/>
    <dgm:cxn modelId="{3C4B2F0F-E397-43F6-B68E-B354028579B8}" type="presParOf" srcId="{F52AAFD9-3756-46D9-A013-3DA3685A5B36}" destId="{5CE5E939-6E2E-4EC7-BF4D-A60A9E4B7DC4}" srcOrd="2" destOrd="0" presId="urn:microsoft.com/office/officeart/2016/7/layout/BasicLinearProcessNumbered"/>
    <dgm:cxn modelId="{2A78E503-96FA-4EF2-B1FD-A1B43B9327D7}" type="presParOf" srcId="{F52AAFD9-3756-46D9-A013-3DA3685A5B36}" destId="{698255BB-DE5E-46B4-9BB0-BDF603C521D1}" srcOrd="3" destOrd="0" presId="urn:microsoft.com/office/officeart/2016/7/layout/BasicLinearProcessNumbered"/>
    <dgm:cxn modelId="{398C4009-955C-4D54-84D1-B2171D3004E2}" type="presParOf" srcId="{FAD41FEF-49E8-44C7-8B66-D7916F7A45FD}" destId="{4F987500-6C55-44EE-A62D-EEA24C50A6AC}" srcOrd="1" destOrd="0" presId="urn:microsoft.com/office/officeart/2016/7/layout/BasicLinearProcessNumbered"/>
    <dgm:cxn modelId="{F6BA63A3-AB43-4677-81FA-DEB35D1685D1}" type="presParOf" srcId="{FAD41FEF-49E8-44C7-8B66-D7916F7A45FD}" destId="{FF386C1D-0E40-45B2-9965-4683965BBE77}" srcOrd="2" destOrd="0" presId="urn:microsoft.com/office/officeart/2016/7/layout/BasicLinearProcessNumbered"/>
    <dgm:cxn modelId="{B1FDABF0-DD00-4B43-B9A7-EF0A2210326C}" type="presParOf" srcId="{FF386C1D-0E40-45B2-9965-4683965BBE77}" destId="{0B09857B-1681-491E-BB67-C7B531828BEA}" srcOrd="0" destOrd="0" presId="urn:microsoft.com/office/officeart/2016/7/layout/BasicLinearProcessNumbered"/>
    <dgm:cxn modelId="{952CB36C-9B4F-4721-8001-A1EA68CE89CA}" type="presParOf" srcId="{FF386C1D-0E40-45B2-9965-4683965BBE77}" destId="{1BCBD77F-48AB-4DA7-8018-18A86489DB77}" srcOrd="1" destOrd="0" presId="urn:microsoft.com/office/officeart/2016/7/layout/BasicLinearProcessNumbered"/>
    <dgm:cxn modelId="{07827FC3-5355-4556-BEFA-360CF590AFD7}" type="presParOf" srcId="{FF386C1D-0E40-45B2-9965-4683965BBE77}" destId="{1570FA0E-CD0A-47EA-9FCD-03C0E76169E1}" srcOrd="2" destOrd="0" presId="urn:microsoft.com/office/officeart/2016/7/layout/BasicLinearProcessNumbered"/>
    <dgm:cxn modelId="{73EF0A19-BCC6-4EC3-B04B-E40256DD409E}" type="presParOf" srcId="{FF386C1D-0E40-45B2-9965-4683965BBE77}" destId="{FEB386A5-C121-46DB-9B88-456804C18CDE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A34D2E-88EE-4BA6-922E-9B27F612A18B}">
      <dsp:nvSpPr>
        <dsp:cNvPr id="0" name=""/>
        <dsp:cNvSpPr/>
      </dsp:nvSpPr>
      <dsp:spPr>
        <a:xfrm>
          <a:off x="1227" y="0"/>
          <a:ext cx="4788544" cy="40233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3334" tIns="330200" rIns="373334" bIns="33020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Obtaining complement of B from the XOR instead of buying another IC (7404) to give me the complement of B.</a:t>
          </a:r>
          <a:endParaRPr lang="en-US" sz="2500" kern="1200" dirty="0"/>
        </a:p>
      </dsp:txBody>
      <dsp:txXfrm>
        <a:off x="1227" y="1528876"/>
        <a:ext cx="4788544" cy="2414016"/>
      </dsp:txXfrm>
    </dsp:sp>
    <dsp:sp modelId="{8AD6681A-BC50-4E27-AAAB-2F9B2EE5765C}">
      <dsp:nvSpPr>
        <dsp:cNvPr id="0" name=""/>
        <dsp:cNvSpPr/>
      </dsp:nvSpPr>
      <dsp:spPr>
        <a:xfrm>
          <a:off x="1791996" y="402335"/>
          <a:ext cx="1207008" cy="12070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103" tIns="12700" rIns="9410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968758" y="579097"/>
        <a:ext cx="853484" cy="853484"/>
      </dsp:txXfrm>
    </dsp:sp>
    <dsp:sp modelId="{5CE5E939-6E2E-4EC7-BF4D-A60A9E4B7DC4}">
      <dsp:nvSpPr>
        <dsp:cNvPr id="0" name=""/>
        <dsp:cNvSpPr/>
      </dsp:nvSpPr>
      <dsp:spPr>
        <a:xfrm>
          <a:off x="1227" y="4023288"/>
          <a:ext cx="4788544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09857B-1681-491E-BB67-C7B531828BEA}">
      <dsp:nvSpPr>
        <dsp:cNvPr id="0" name=""/>
        <dsp:cNvSpPr/>
      </dsp:nvSpPr>
      <dsp:spPr>
        <a:xfrm>
          <a:off x="5268627" y="0"/>
          <a:ext cx="4788544" cy="402336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73334" tIns="330200" rIns="373334" bIns="33020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Obtaining Increment operation by using the input carry in the 4-bit binary adder, instead of using another integrated circuit to achieve this function.</a:t>
          </a:r>
          <a:endParaRPr lang="en-US" sz="2500" kern="1200" dirty="0"/>
        </a:p>
      </dsp:txBody>
      <dsp:txXfrm>
        <a:off x="5268627" y="1528876"/>
        <a:ext cx="4788544" cy="2414016"/>
      </dsp:txXfrm>
    </dsp:sp>
    <dsp:sp modelId="{1BCBD77F-48AB-4DA7-8018-18A86489DB77}">
      <dsp:nvSpPr>
        <dsp:cNvPr id="0" name=""/>
        <dsp:cNvSpPr/>
      </dsp:nvSpPr>
      <dsp:spPr>
        <a:xfrm>
          <a:off x="7059395" y="402335"/>
          <a:ext cx="1207008" cy="120700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4103" tIns="12700" rIns="9410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7236157" y="579097"/>
        <a:ext cx="853484" cy="853484"/>
      </dsp:txXfrm>
    </dsp:sp>
    <dsp:sp modelId="{1570FA0E-CD0A-47EA-9FCD-03C0E76169E1}">
      <dsp:nvSpPr>
        <dsp:cNvPr id="0" name=""/>
        <dsp:cNvSpPr/>
      </dsp:nvSpPr>
      <dsp:spPr>
        <a:xfrm>
          <a:off x="5268627" y="4023288"/>
          <a:ext cx="4788544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media1.m4a>
</file>

<file path=ppt/media/media3.mp4>
</file>

<file path=ppt/media/media4.m4a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7E2CA6-64B9-4405-9829-F14E6D21BA3B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F8C07A-A5C2-43ED-99C7-A3C91932E462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1038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629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4133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12211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2194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716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0335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84886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9109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6451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6121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4039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04539C5-A492-4060-BBD2-91A09E5A3A78}" type="datetimeFigureOut">
              <a:rPr lang="en-GB" smtClean="0"/>
              <a:t>19/01/2021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75E2729-AE2E-4261-BC61-4E0D4871EB7E}" type="slidenum">
              <a:rPr lang="en-GB" smtClean="0"/>
              <a:t>‹#›</a:t>
            </a:fld>
            <a:endParaRPr lang="en-GB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158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1BBE9DE-FE4C-424C-83D8-2DDDCDA3AA4B}"/>
              </a:ext>
            </a:extLst>
          </p:cNvPr>
          <p:cNvCxnSpPr>
            <a:cxnSpLocks/>
          </p:cNvCxnSpPr>
          <p:nvPr/>
        </p:nvCxnSpPr>
        <p:spPr>
          <a:xfrm>
            <a:off x="1171575" y="4331981"/>
            <a:ext cx="10058400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A39B8CD-0341-4165-A415-951B16C026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1575" y="1857801"/>
            <a:ext cx="10058400" cy="1638183"/>
          </a:xfrm>
        </p:spPr>
        <p:txBody>
          <a:bodyPr>
            <a:normAutofit/>
          </a:bodyPr>
          <a:lstStyle/>
          <a:p>
            <a:r>
              <a:rPr lang="en-GB" sz="6600" dirty="0"/>
              <a:t>Logic</a:t>
            </a:r>
            <a:r>
              <a:rPr lang="en-GB" dirty="0"/>
              <a:t> </a:t>
            </a:r>
            <a:r>
              <a:rPr lang="en-GB" sz="6600" dirty="0"/>
              <a:t>Design</a:t>
            </a:r>
            <a:r>
              <a:rPr lang="en-GB" dirty="0"/>
              <a:t> </a:t>
            </a:r>
            <a:r>
              <a:rPr lang="en-GB" sz="6600" dirty="0"/>
              <a:t>CSE</a:t>
            </a:r>
            <a:r>
              <a:rPr lang="en-GB" dirty="0"/>
              <a:t> </a:t>
            </a:r>
            <a:r>
              <a:rPr lang="en-GB" sz="6600" dirty="0"/>
              <a:t>111</a:t>
            </a:r>
            <a:r>
              <a:rPr lang="en-GB" dirty="0"/>
              <a:t> </a:t>
            </a:r>
            <a:br>
              <a:rPr lang="en-GB" dirty="0"/>
            </a:br>
            <a:r>
              <a:rPr lang="en-GB" sz="3200" dirty="0"/>
              <a:t>Design and Implement of an ALU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ED20DE-1751-4C88-9B88-16F8370DD9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1575" y="3491327"/>
            <a:ext cx="10058400" cy="2270732"/>
          </a:xfrm>
        </p:spPr>
        <p:txBody>
          <a:bodyPr>
            <a:normAutofit/>
          </a:bodyPr>
          <a:lstStyle/>
          <a:p>
            <a:r>
              <a:rPr lang="en-GB" sz="1800" u="sng" dirty="0"/>
              <a:t>Made and presented by: Team 31 </a:t>
            </a:r>
          </a:p>
          <a:p>
            <a:r>
              <a:rPr lang="en-GB" sz="1800" b="1" dirty="0"/>
              <a:t>Mohammed Ashraf Saeed Mohammed Marzouk Eladwy                       18P5496</a:t>
            </a:r>
            <a:br>
              <a:rPr lang="en-GB" sz="1800" b="1" dirty="0"/>
            </a:br>
            <a:r>
              <a:rPr lang="en-GB" sz="1800" b="1" dirty="0"/>
              <a:t>Mohamed Eyad Sayed Abdallah Khalaf                                                  18P8431</a:t>
            </a:r>
            <a:br>
              <a:rPr lang="en-GB" sz="1800" dirty="0"/>
            </a:br>
            <a:r>
              <a:rPr lang="en-GB" sz="1800" b="1" dirty="0"/>
              <a:t>Osama Ahmed Mesbah Kamal Elhout                                                     16p8154</a:t>
            </a:r>
            <a:endParaRPr lang="en-GB" sz="1800" dirty="0"/>
          </a:p>
          <a:p>
            <a:br>
              <a:rPr lang="en-GB" sz="1800" dirty="0"/>
            </a:br>
            <a:r>
              <a:rPr lang="en-GB" sz="1800" dirty="0"/>
              <a:t>Fall 2020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7F9B25-6EFD-49B1-BA14-2CCC59B54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7950" y="70558"/>
            <a:ext cx="1924050" cy="18573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AC4D77A-5DEA-4E40-A363-C31F0EB1CEB0}"/>
              </a:ext>
            </a:extLst>
          </p:cNvPr>
          <p:cNvSpPr txBox="1"/>
          <p:nvPr/>
        </p:nvSpPr>
        <p:spPr>
          <a:xfrm>
            <a:off x="0" y="98474"/>
            <a:ext cx="58521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AIN SHAMS UNIVERSITY FACULTY OF ENGINEERING </a:t>
            </a:r>
            <a:br>
              <a:rPr lang="en-US" dirty="0"/>
            </a:br>
            <a:r>
              <a:rPr lang="en-US" dirty="0"/>
              <a:t>Credit Hours Engineering Programs - CHEP </a:t>
            </a:r>
            <a:br>
              <a:rPr lang="en-US" dirty="0"/>
            </a:br>
            <a:r>
              <a:rPr lang="en-US" dirty="0"/>
              <a:t>Mechatronics and Automation Program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DBE56D-6C19-4B52-9B6A-4128CFE940FA}"/>
              </a:ext>
            </a:extLst>
          </p:cNvPr>
          <p:cNvSpPr txBox="1"/>
          <p:nvPr/>
        </p:nvSpPr>
        <p:spPr>
          <a:xfrm>
            <a:off x="9397219" y="5757401"/>
            <a:ext cx="40186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/>
              <a:t>Submitted to: Dr. Manal Tantawi</a:t>
            </a:r>
            <a:br>
              <a:rPr lang="en-GB" sz="1600" dirty="0"/>
            </a:br>
            <a:r>
              <a:rPr lang="en-GB" sz="1600" dirty="0"/>
              <a:t>Date of submission: 19/01/2021</a:t>
            </a:r>
          </a:p>
        </p:txBody>
      </p: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F41CEAD-CA23-4676-805A-578BB77E1C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62448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213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8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07BBC-021D-432D-A2F0-BA3C62535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requirements of the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E2CDB-D05C-4DCE-8079-ED079D0A6A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Add operation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Subtraction operation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Increment operation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AND operation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OR operation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GB" dirty="0"/>
              <a:t>Complement operation</a:t>
            </a:r>
          </a:p>
          <a:p>
            <a:endParaRPr lang="en-GB" dirty="0"/>
          </a:p>
        </p:txBody>
      </p:sp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7F87154-B8D9-4E20-8725-1F4D2C2FBA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73022" y="62484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522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2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11973C2-EB8B-452A-A698-4A252FD3A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0162E77-11AD-44A7-84EC-40C59EEFB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A83C81-6790-4E60-B0A3-8094D6FBA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1601" y="634946"/>
            <a:ext cx="6368142" cy="1450757"/>
          </a:xfrm>
        </p:spPr>
        <p:txBody>
          <a:bodyPr>
            <a:normAutofit/>
          </a:bodyPr>
          <a:lstStyle/>
          <a:p>
            <a:r>
              <a:rPr lang="en-GB" dirty="0"/>
              <a:t>Components used: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3F30CF-A254-4CBC-AD46-86204B4B5B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87" r="44392" b="1"/>
          <a:stretch/>
        </p:blipFill>
        <p:spPr>
          <a:xfrm>
            <a:off x="20" y="-12128"/>
            <a:ext cx="4654276" cy="687012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AB158E9-1B40-4CD6-95F0-95CA11DF7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87617" y="2085703"/>
            <a:ext cx="6170686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A09CD-1FF9-4386-8C1C-64092000D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1601" y="2198914"/>
            <a:ext cx="6368142" cy="3670180"/>
          </a:xfrm>
        </p:spPr>
        <p:txBody>
          <a:bodyPr>
            <a:normAutofit fontScale="850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7-segment display (anode)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BCD to 7-segment Decoder (7447)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10K ohm resistor (pulldown resistor for DIP switches)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IC numbers: 7408, 7486, 74153, 7432</a:t>
            </a:r>
          </a:p>
          <a:p>
            <a:pPr marL="0" indent="0">
              <a:buNone/>
            </a:pPr>
            <a:r>
              <a:rPr lang="en-GB" dirty="0"/>
              <a:t>    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r>
              <a:rPr lang="en-GB" dirty="0"/>
              <a:t>one IC of each of them except for 74153 (4x1 Mux) 2 ICs required.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Male-Male Jumper wires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Adapter Power Supply (5VDC) (here for the power supply we will use Arduino)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Breadboard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GB" dirty="0"/>
              <a:t>DIP switches </a:t>
            </a:r>
          </a:p>
        </p:txBody>
      </p:sp>
    </p:spTree>
    <p:extLst>
      <p:ext uri="{BB962C8B-B14F-4D97-AF65-F5344CB8AC3E}">
        <p14:creationId xmlns:p14="http://schemas.microsoft.com/office/powerpoint/2010/main" val="848613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425770-73BC-4430-90F3-A95E89653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442" y="2053883"/>
            <a:ext cx="2771335" cy="137511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i="1" u="sng" dirty="0">
                <a:solidFill>
                  <a:srgbClr val="FFFFFF"/>
                </a:solidFill>
              </a:rPr>
              <a:t>Design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99FDD1-442E-459A-A829-FACB6D043379}"/>
              </a:ext>
            </a:extLst>
          </p:cNvPr>
          <p:cNvSpPr txBox="1"/>
          <p:nvPr/>
        </p:nvSpPr>
        <p:spPr>
          <a:xfrm>
            <a:off x="4742017" y="6552029"/>
            <a:ext cx="3084844" cy="30597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sz="1500" dirty="0">
                <a:solidFill>
                  <a:srgbClr val="FF0000"/>
                </a:solidFill>
              </a:rPr>
              <a:t>*Splitters used to split the signal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" name="final_60067464985c8c0068d940ce_219264">
            <a:hlinkClick r:id="" action="ppaction://media"/>
            <a:extLst>
              <a:ext uri="{FF2B5EF4-FFF2-40B4-BE49-F238E27FC236}">
                <a16:creationId xmlns:a16="http://schemas.microsoft.com/office/drawing/2014/main" id="{51026B75-2ED8-409C-946C-EFEA2A0278F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42017" y="862725"/>
            <a:ext cx="6798082" cy="513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178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47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D6A6A-F4C0-4E72-A5AF-8EA34B1D2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ways for optimization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8FA8C3ED-D473-40D0-8FFB-26E92FFD57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3207271"/>
              </p:ext>
            </p:extLst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1E359F8-7A64-40D2-AA1B-E31CC4CBB6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16751" y="62448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433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9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672A19-826D-42ED-9F81-6C119D3BE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18" y="671579"/>
            <a:ext cx="3938953" cy="2268568"/>
          </a:xfrm>
        </p:spPr>
        <p:txBody>
          <a:bodyPr>
            <a:normAutofit/>
          </a:bodyPr>
          <a:lstStyle/>
          <a:p>
            <a:r>
              <a:rPr lang="en-GB" sz="6600" b="1" i="1" u="sng" dirty="0">
                <a:solidFill>
                  <a:srgbClr val="FFFFFF"/>
                </a:solidFill>
              </a:rPr>
              <a:t>Simulation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final_600680e7bbb17f008cad81b8_6078">
            <a:hlinkClick r:id="" action="ppaction://media"/>
            <a:extLst>
              <a:ext uri="{FF2B5EF4-FFF2-40B4-BE49-F238E27FC236}">
                <a16:creationId xmlns:a16="http://schemas.microsoft.com/office/drawing/2014/main" id="{FDC76CE3-197D-4552-8213-6774A4B7DE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42017" y="1219623"/>
            <a:ext cx="6798082" cy="441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713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4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672A19-826D-42ED-9F81-6C119D3BE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73921"/>
            <a:ext cx="4529876" cy="2455079"/>
          </a:xfrm>
        </p:spPr>
        <p:txBody>
          <a:bodyPr>
            <a:normAutofit/>
          </a:bodyPr>
          <a:lstStyle/>
          <a:p>
            <a:r>
              <a:rPr lang="en-GB" sz="6000" b="1" i="1" u="sng" dirty="0">
                <a:solidFill>
                  <a:srgbClr val="FFFFFF"/>
                </a:solidFill>
              </a:rPr>
              <a:t>Implemented Circuit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final_60068237d50e6b00447e89bb_1234">
            <a:hlinkClick r:id="" action="ppaction://media"/>
            <a:extLst>
              <a:ext uri="{FF2B5EF4-FFF2-40B4-BE49-F238E27FC236}">
                <a16:creationId xmlns:a16="http://schemas.microsoft.com/office/drawing/2014/main" id="{8832C27C-956C-4F3B-961D-1F6BB3BA66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73260" y="261436"/>
            <a:ext cx="4985980" cy="6335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85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17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99000"/>
                <a:satMod val="140000"/>
              </a:schemeClr>
            </a:gs>
            <a:gs pos="65000">
              <a:schemeClr val="bg2">
                <a:tint val="100000"/>
                <a:shade val="80000"/>
                <a:satMod val="130000"/>
              </a:schemeClr>
            </a:gs>
            <a:gs pos="100000">
              <a:schemeClr val="bg2">
                <a:tint val="100000"/>
                <a:shade val="48000"/>
                <a:satMod val="120000"/>
              </a:schemeClr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0B2E1-0268-42EC-ABD3-94F81A05B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8">
            <a:extLst>
              <a:ext uri="{FF2B5EF4-FFF2-40B4-BE49-F238E27FC236}">
                <a16:creationId xmlns:a16="http://schemas.microsoft.com/office/drawing/2014/main" id="{7D2256B4-48EA-40FC-BBC0-AA1EE6E008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4" name="Straight Connector 10">
            <a:extLst>
              <a:ext uri="{FF2B5EF4-FFF2-40B4-BE49-F238E27FC236}">
                <a16:creationId xmlns:a16="http://schemas.microsoft.com/office/drawing/2014/main" id="{3D44BCCA-102D-4A9D-B1E4-2450CAF0B0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5" name="Rectangle 12">
            <a:extLst>
              <a:ext uri="{FF2B5EF4-FFF2-40B4-BE49-F238E27FC236}">
                <a16:creationId xmlns:a16="http://schemas.microsoft.com/office/drawing/2014/main" id="{8C6E698C-8155-4B8B-BDC9-B7299772B5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14">
            <a:extLst>
              <a:ext uri="{FF2B5EF4-FFF2-40B4-BE49-F238E27FC236}">
                <a16:creationId xmlns:a16="http://schemas.microsoft.com/office/drawing/2014/main" id="{0EEF5601-A8BC-411D-AA64-3E79320BA1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33209156-242F-4B26-8D07-CEB2B68A9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4734" y="0"/>
            <a:ext cx="760726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64F65D-0381-416B-912E-6591A364D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0928" y="965200"/>
            <a:ext cx="5999002" cy="492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3198130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233</Words>
  <Application>Microsoft Office PowerPoint</Application>
  <PresentationFormat>Widescreen</PresentationFormat>
  <Paragraphs>33</Paragraphs>
  <Slides>8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Calibri Light</vt:lpstr>
      <vt:lpstr>Wingdings</vt:lpstr>
      <vt:lpstr>Retrospect</vt:lpstr>
      <vt:lpstr>Logic Design CSE 111  Design and Implement of an ALU</vt:lpstr>
      <vt:lpstr>The requirements of the system</vt:lpstr>
      <vt:lpstr>Components used:</vt:lpstr>
      <vt:lpstr>Design</vt:lpstr>
      <vt:lpstr>Our ways for optimization</vt:lpstr>
      <vt:lpstr>Simulation</vt:lpstr>
      <vt:lpstr>Implemented Circuit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Logic Design CSE 111  Design and Implement of an ALU</dc:title>
  <dc:creator>Mohamed Eyad</dc:creator>
  <cp:lastModifiedBy>Mohamed Eyad</cp:lastModifiedBy>
  <cp:revision>5</cp:revision>
  <dcterms:created xsi:type="dcterms:W3CDTF">2021-01-19T06:52:17Z</dcterms:created>
  <dcterms:modified xsi:type="dcterms:W3CDTF">2021-01-19T07:28:05Z</dcterms:modified>
</cp:coreProperties>
</file>